
<file path=[Content_Types].xml><?xml version="1.0" encoding="utf-8"?>
<Types xmlns="http://schemas.openxmlformats.org/package/2006/content-types">
  <Default Extension="jpeg" ContentType="image/jpeg"/>
  <Default Extension="mp3" ContentType="audio/m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372" r:id="rId2"/>
    <p:sldId id="373" r:id="rId3"/>
    <p:sldId id="374" r:id="rId4"/>
    <p:sldId id="375" r:id="rId5"/>
    <p:sldId id="376" r:id="rId6"/>
    <p:sldId id="377" r:id="rId7"/>
    <p:sldId id="378" r:id="rId8"/>
    <p:sldId id="379" r:id="rId9"/>
  </p:sldIdLst>
  <p:sldSz cx="12192000" cy="6858000"/>
  <p:notesSz cx="6858000" cy="9144000"/>
  <p:defaultTextStyle>
    <a:defPPr>
      <a:defRPr lang="sr-Latn-R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arina Komadina" initials="MK" lastIdx="6" clrIdx="0">
    <p:extLst>
      <p:ext uri="{19B8F6BF-5375-455C-9EA6-DF929625EA0E}">
        <p15:presenceInfo xmlns:p15="http://schemas.microsoft.com/office/powerpoint/2012/main" userId="Marina Komadina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00"/>
    <a:srgbClr val="669900"/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2D5ABB26-0587-4C30-8999-92F81FD0307C}" styleName="Bez stila, bez rešetke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559" autoAdjust="0"/>
    <p:restoredTop sz="92467" autoAdjust="0"/>
  </p:normalViewPr>
  <p:slideViewPr>
    <p:cSldViewPr snapToGrid="0">
      <p:cViewPr varScale="1">
        <p:scale>
          <a:sx n="76" d="100"/>
          <a:sy n="76" d="100"/>
        </p:scale>
        <p:origin x="67" y="13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D3AF9F4-265B-4CC7-BBD6-071DBBD0EEAE}" type="datetimeFigureOut">
              <a:rPr lang="hr-HR" smtClean="0"/>
              <a:t>9.5.2021.</a:t>
            </a:fld>
            <a:endParaRPr lang="hr-H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hr-H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82D367-8DC2-4712-9A6A-9534AAD095F8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3276508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9.5.2021.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9218480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9.5.2021.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1119574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9.5.2021.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8441547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9.5.2021.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4184049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9.5.2021.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9420177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9.5.2021.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9166629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9.5.2021.</a:t>
            </a:fld>
            <a:endParaRPr lang="hr-H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689692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9.5.2021.</a:t>
            </a:fld>
            <a:endParaRPr lang="hr-H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9235142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9.5.2021.</a:t>
            </a:fld>
            <a:endParaRPr lang="hr-H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6986814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9.5.2021.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9000649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r-H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9.5.2021.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2801859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7148EA-6B88-4171-8B7A-E86F5126C524}" type="datetimeFigureOut">
              <a:rPr lang="hr-HR" smtClean="0"/>
              <a:t>9.5.2021.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3974677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r-Latn-R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hyperlink" Target="https://www.e-sfera.hr/dodatni-digitalni-sadrzaji/e4485cb5-8386-4cfa-8606-1f9ce0aaf803/assets/audio/57_pet_shop.mp3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e-sfera.hr/dodatni-digitalni-sadrzaji/ad6bdda6-8715-4891-97c7-fc25b9bcab20/" TargetMode="External"/><Relationship Id="rId2" Type="http://schemas.openxmlformats.org/officeDocument/2006/relationships/hyperlink" Target="https://wordwall.net/resource/261677/pet-shop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www.e-sfera.hr/dodatni-digitalni-sadrzaji/e4485cb5-8386-4cfa-8606-1f9ce0aaf803/" TargetMode="External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450393" y="1381327"/>
            <a:ext cx="7595420" cy="1214820"/>
          </a:xfrm>
        </p:spPr>
        <p:txBody>
          <a:bodyPr>
            <a:normAutofit fontScale="90000"/>
          </a:bodyPr>
          <a:lstStyle/>
          <a:p>
            <a:r>
              <a:rPr lang="hr-HR" sz="6600" b="1">
                <a:solidFill>
                  <a:srgbClr val="FF0000"/>
                </a:solidFill>
              </a:rPr>
              <a:t>UNIT 7: </a:t>
            </a:r>
            <a:br>
              <a:rPr lang="hr-HR" sz="6600" b="1">
                <a:solidFill>
                  <a:srgbClr val="FF0000"/>
                </a:solidFill>
              </a:rPr>
            </a:br>
            <a:r>
              <a:rPr lang="hr-HR" sz="6600" b="1">
                <a:solidFill>
                  <a:srgbClr val="FF0000"/>
                </a:solidFill>
              </a:rPr>
              <a:t>On top of the world</a:t>
            </a:r>
            <a:endParaRPr lang="hr-HR" sz="6600" b="1" dirty="0">
              <a:solidFill>
                <a:srgbClr val="FF0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040985" y="3216790"/>
            <a:ext cx="9144000" cy="1655762"/>
          </a:xfrm>
        </p:spPr>
        <p:txBody>
          <a:bodyPr>
            <a:normAutofit/>
          </a:bodyPr>
          <a:lstStyle/>
          <a:p>
            <a:r>
              <a:rPr lang="hr-HR" sz="6600"/>
              <a:t>At the pet shop</a:t>
            </a:r>
            <a:endParaRPr lang="hr-HR" sz="66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351384">
            <a:off x="833351" y="1589659"/>
            <a:ext cx="3363427" cy="448597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77445" y="5743575"/>
            <a:ext cx="5214555" cy="1114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24350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kstniOkvir 3">
            <a:extLst>
              <a:ext uri="{FF2B5EF4-FFF2-40B4-BE49-F238E27FC236}">
                <a16:creationId xmlns:a16="http://schemas.microsoft.com/office/drawing/2014/main" id="{E9251B71-A0BB-454F-9F3F-54B197CAF5AD}"/>
              </a:ext>
            </a:extLst>
          </p:cNvPr>
          <p:cNvSpPr txBox="1"/>
          <p:nvPr/>
        </p:nvSpPr>
        <p:spPr>
          <a:xfrm>
            <a:off x="671209" y="729259"/>
            <a:ext cx="10311319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sz="2400"/>
              <a:t>How many of you go to the pet shop regularly?</a:t>
            </a:r>
          </a:p>
          <a:p>
            <a:pPr algn="ctr"/>
            <a:r>
              <a:rPr lang="hr-HR" sz="2400" i="1"/>
              <a:t>Koliko vas redovito ide u trgovinu za kućne ljubimce?</a:t>
            </a:r>
          </a:p>
          <a:p>
            <a:pPr algn="ctr"/>
            <a:endParaRPr lang="hr-HR" sz="2400"/>
          </a:p>
          <a:p>
            <a:pPr algn="ctr"/>
            <a:r>
              <a:rPr lang="hr-HR" sz="2400"/>
              <a:t>What do you buy?</a:t>
            </a:r>
          </a:p>
          <a:p>
            <a:pPr algn="ctr"/>
            <a:r>
              <a:rPr lang="hr-HR" sz="2400" i="1"/>
              <a:t>Što ondje kupuješ?</a:t>
            </a:r>
          </a:p>
          <a:p>
            <a:pPr algn="ctr"/>
            <a:endParaRPr lang="hr-HR" sz="2400"/>
          </a:p>
          <a:p>
            <a:pPr algn="ctr"/>
            <a:r>
              <a:rPr lang="hr-HR" sz="2400"/>
              <a:t>What does a dog need?</a:t>
            </a:r>
          </a:p>
          <a:p>
            <a:pPr algn="ctr"/>
            <a:r>
              <a:rPr lang="hr-HR" sz="2400" i="1"/>
              <a:t>Što je potrebno psu?</a:t>
            </a:r>
          </a:p>
          <a:p>
            <a:pPr algn="ctr"/>
            <a:endParaRPr lang="hr-HR" sz="2400"/>
          </a:p>
          <a:p>
            <a:pPr algn="ctr"/>
            <a:r>
              <a:rPr lang="hr-HR" sz="2400"/>
              <a:t>What does a cat need?</a:t>
            </a:r>
          </a:p>
          <a:p>
            <a:pPr algn="ctr"/>
            <a:r>
              <a:rPr lang="hr-HR" sz="2400" i="1"/>
              <a:t>Što je potrebno mački?</a:t>
            </a:r>
            <a:endParaRPr lang="hr-HR" sz="2000" i="1"/>
          </a:p>
          <a:p>
            <a:pPr algn="ctr"/>
            <a:endParaRPr lang="hr-HR" sz="2400"/>
          </a:p>
          <a:p>
            <a:pPr algn="ctr"/>
            <a:r>
              <a:rPr lang="hr-HR" sz="2400"/>
              <a:t>What about a fish or a turtle or a rabbit?</a:t>
            </a:r>
          </a:p>
          <a:p>
            <a:pPr algn="ctr"/>
            <a:r>
              <a:rPr lang="hr-HR" sz="2400" i="1"/>
              <a:t>Što je potrebno ribi, kornjači ili zecu?</a:t>
            </a:r>
          </a:p>
        </p:txBody>
      </p:sp>
      <p:sp>
        <p:nvSpPr>
          <p:cNvPr id="5" name="Pravokutnik 4">
            <a:extLst>
              <a:ext uri="{FF2B5EF4-FFF2-40B4-BE49-F238E27FC236}">
                <a16:creationId xmlns:a16="http://schemas.microsoft.com/office/drawing/2014/main" id="{D37EFCFF-F3AA-4C2A-9937-C57DC7CB3416}"/>
              </a:ext>
            </a:extLst>
          </p:cNvPr>
          <p:cNvSpPr/>
          <p:nvPr/>
        </p:nvSpPr>
        <p:spPr>
          <a:xfrm>
            <a:off x="1527243" y="603115"/>
            <a:ext cx="8696527" cy="5525626"/>
          </a:xfrm>
          <a:prstGeom prst="rect">
            <a:avLst/>
          </a:prstGeom>
          <a:noFill/>
          <a:ln w="28575">
            <a:solidFill>
              <a:srgbClr val="FF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4344520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4">
            <a:extLst>
              <a:ext uri="{FF2B5EF4-FFF2-40B4-BE49-F238E27FC236}">
                <a16:creationId xmlns:a16="http://schemas.microsoft.com/office/drawing/2014/main" id="{C2C7E2F0-22EC-48C7-A265-138C08D96B3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4767637" cy="6858000"/>
          </a:xfrm>
          <a:prstGeom prst="rect">
            <a:avLst/>
          </a:prstGeom>
        </p:spPr>
      </p:pic>
      <p:sp>
        <p:nvSpPr>
          <p:cNvPr id="6" name="TekstniOkvir 5">
            <a:extLst>
              <a:ext uri="{FF2B5EF4-FFF2-40B4-BE49-F238E27FC236}">
                <a16:creationId xmlns:a16="http://schemas.microsoft.com/office/drawing/2014/main" id="{9AD65E32-24AA-44CE-943E-4079E231C067}"/>
              </a:ext>
            </a:extLst>
          </p:cNvPr>
          <p:cNvSpPr txBox="1"/>
          <p:nvPr/>
        </p:nvSpPr>
        <p:spPr>
          <a:xfrm>
            <a:off x="5369668" y="437745"/>
            <a:ext cx="62840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/>
              <a:t>Open your book at page 117.</a:t>
            </a:r>
          </a:p>
        </p:txBody>
      </p:sp>
      <p:pic>
        <p:nvPicPr>
          <p:cNvPr id="8" name="Slika 7">
            <a:extLst>
              <a:ext uri="{FF2B5EF4-FFF2-40B4-BE49-F238E27FC236}">
                <a16:creationId xmlns:a16="http://schemas.microsoft.com/office/drawing/2014/main" id="{E424AF02-52E9-49BA-AD52-063E7F57A3E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973169"/>
            <a:ext cx="12192000" cy="5447086"/>
          </a:xfrm>
          <a:prstGeom prst="rect">
            <a:avLst/>
          </a:prstGeom>
        </p:spPr>
      </p:pic>
      <p:sp>
        <p:nvSpPr>
          <p:cNvPr id="9" name="TekstniOkvir 8">
            <a:extLst>
              <a:ext uri="{FF2B5EF4-FFF2-40B4-BE49-F238E27FC236}">
                <a16:creationId xmlns:a16="http://schemas.microsoft.com/office/drawing/2014/main" id="{AB93050D-7BEE-49F7-8808-E831CF241C46}"/>
              </a:ext>
            </a:extLst>
          </p:cNvPr>
          <p:cNvSpPr txBox="1"/>
          <p:nvPr/>
        </p:nvSpPr>
        <p:spPr>
          <a:xfrm>
            <a:off x="758757" y="272374"/>
            <a:ext cx="106517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/>
              <a:t>Poveži riječi sa slikama.</a:t>
            </a:r>
          </a:p>
        </p:txBody>
      </p:sp>
      <p:sp>
        <p:nvSpPr>
          <p:cNvPr id="10" name="TekstniOkvir 9">
            <a:extLst>
              <a:ext uri="{FF2B5EF4-FFF2-40B4-BE49-F238E27FC236}">
                <a16:creationId xmlns:a16="http://schemas.microsoft.com/office/drawing/2014/main" id="{5F5E998B-95A4-41B2-88DB-6443C5326230}"/>
              </a:ext>
            </a:extLst>
          </p:cNvPr>
          <p:cNvSpPr txBox="1"/>
          <p:nvPr/>
        </p:nvSpPr>
        <p:spPr>
          <a:xfrm>
            <a:off x="3142034" y="5884831"/>
            <a:ext cx="22276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b="1">
                <a:solidFill>
                  <a:srgbClr val="FF9900"/>
                </a:solidFill>
              </a:rPr>
              <a:t>leash</a:t>
            </a:r>
          </a:p>
        </p:txBody>
      </p:sp>
      <p:sp>
        <p:nvSpPr>
          <p:cNvPr id="11" name="TekstniOkvir 10">
            <a:extLst>
              <a:ext uri="{FF2B5EF4-FFF2-40B4-BE49-F238E27FC236}">
                <a16:creationId xmlns:a16="http://schemas.microsoft.com/office/drawing/2014/main" id="{47BBF8E7-F3C1-4AC9-ADD1-8EA41694D030}"/>
              </a:ext>
            </a:extLst>
          </p:cNvPr>
          <p:cNvSpPr txBox="1"/>
          <p:nvPr/>
        </p:nvSpPr>
        <p:spPr>
          <a:xfrm>
            <a:off x="5196731" y="4470662"/>
            <a:ext cx="22276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sz="2400" b="1">
                <a:solidFill>
                  <a:srgbClr val="FF9900"/>
                </a:solidFill>
              </a:rPr>
              <a:t> vet</a:t>
            </a:r>
          </a:p>
        </p:txBody>
      </p:sp>
      <p:sp>
        <p:nvSpPr>
          <p:cNvPr id="12" name="TekstniOkvir 11">
            <a:extLst>
              <a:ext uri="{FF2B5EF4-FFF2-40B4-BE49-F238E27FC236}">
                <a16:creationId xmlns:a16="http://schemas.microsoft.com/office/drawing/2014/main" id="{2BE8EEC5-2B7B-4972-A823-DD27932024B5}"/>
              </a:ext>
            </a:extLst>
          </p:cNvPr>
          <p:cNvSpPr txBox="1"/>
          <p:nvPr/>
        </p:nvSpPr>
        <p:spPr>
          <a:xfrm>
            <a:off x="609600" y="4470662"/>
            <a:ext cx="22276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b="1">
                <a:solidFill>
                  <a:srgbClr val="FF9900"/>
                </a:solidFill>
              </a:rPr>
              <a:t>a pet carrier</a:t>
            </a:r>
          </a:p>
        </p:txBody>
      </p:sp>
      <p:sp>
        <p:nvSpPr>
          <p:cNvPr id="13" name="TekstniOkvir 12">
            <a:extLst>
              <a:ext uri="{FF2B5EF4-FFF2-40B4-BE49-F238E27FC236}">
                <a16:creationId xmlns:a16="http://schemas.microsoft.com/office/drawing/2014/main" id="{67449081-76A3-48C9-816A-1C61C160BF3C}"/>
              </a:ext>
            </a:extLst>
          </p:cNvPr>
          <p:cNvSpPr txBox="1"/>
          <p:nvPr/>
        </p:nvSpPr>
        <p:spPr>
          <a:xfrm>
            <a:off x="9964366" y="4456873"/>
            <a:ext cx="22276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b="1">
                <a:solidFill>
                  <a:srgbClr val="FF9900"/>
                </a:solidFill>
              </a:rPr>
              <a:t>food bowl</a:t>
            </a:r>
          </a:p>
        </p:txBody>
      </p:sp>
      <p:sp>
        <p:nvSpPr>
          <p:cNvPr id="14" name="TekstniOkvir 13">
            <a:extLst>
              <a:ext uri="{FF2B5EF4-FFF2-40B4-BE49-F238E27FC236}">
                <a16:creationId xmlns:a16="http://schemas.microsoft.com/office/drawing/2014/main" id="{B0CB1238-BA1B-4F22-8DA3-F565BD758791}"/>
              </a:ext>
            </a:extLst>
          </p:cNvPr>
          <p:cNvSpPr txBox="1"/>
          <p:nvPr/>
        </p:nvSpPr>
        <p:spPr>
          <a:xfrm>
            <a:off x="7736732" y="5884830"/>
            <a:ext cx="22276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b="1">
                <a:solidFill>
                  <a:srgbClr val="FF9900"/>
                </a:solidFill>
              </a:rPr>
              <a:t>    collar</a:t>
            </a:r>
          </a:p>
        </p:txBody>
      </p:sp>
    </p:spTree>
    <p:extLst>
      <p:ext uri="{BB962C8B-B14F-4D97-AF65-F5344CB8AC3E}">
        <p14:creationId xmlns:p14="http://schemas.microsoft.com/office/powerpoint/2010/main" val="24182434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6" grpId="1"/>
      <p:bldP spid="9" grpId="0"/>
      <p:bldP spid="10" grpId="0"/>
      <p:bldP spid="11" grpId="0"/>
      <p:bldP spid="12" grpId="0"/>
      <p:bldP spid="13" grpId="0"/>
      <p:bldP spid="1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kstniOkvir 3">
            <a:extLst>
              <a:ext uri="{FF2B5EF4-FFF2-40B4-BE49-F238E27FC236}">
                <a16:creationId xmlns:a16="http://schemas.microsoft.com/office/drawing/2014/main" id="{87BBAC6C-6E3F-4EE9-AB7A-D1282BFB8D9A}"/>
              </a:ext>
            </a:extLst>
          </p:cNvPr>
          <p:cNvSpPr txBox="1"/>
          <p:nvPr/>
        </p:nvSpPr>
        <p:spPr>
          <a:xfrm>
            <a:off x="554477" y="398834"/>
            <a:ext cx="1077824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/>
              <a:t>Where do you think Tia is?</a:t>
            </a:r>
          </a:p>
          <a:p>
            <a:r>
              <a:rPr lang="hr-HR" sz="2400" i="1"/>
              <a:t>Što misliš gdje je Tia?</a:t>
            </a:r>
          </a:p>
          <a:p>
            <a:endParaRPr lang="hr-HR" sz="2400" i="1"/>
          </a:p>
          <a:p>
            <a:r>
              <a:rPr lang="hr-HR" sz="2400"/>
              <a:t>What is she doing?</a:t>
            </a:r>
          </a:p>
          <a:p>
            <a:r>
              <a:rPr lang="hr-HR" sz="2400" i="1"/>
              <a:t>Što ona radi?</a:t>
            </a:r>
          </a:p>
          <a:p>
            <a:endParaRPr lang="hr-HR" sz="2400" i="1"/>
          </a:p>
        </p:txBody>
      </p:sp>
      <p:sp>
        <p:nvSpPr>
          <p:cNvPr id="6" name="TekstniOkvir 5">
            <a:extLst>
              <a:ext uri="{FF2B5EF4-FFF2-40B4-BE49-F238E27FC236}">
                <a16:creationId xmlns:a16="http://schemas.microsoft.com/office/drawing/2014/main" id="{BDA6C5AD-D279-41D2-BC94-1502EA13BDAB}"/>
              </a:ext>
            </a:extLst>
          </p:cNvPr>
          <p:cNvSpPr txBox="1"/>
          <p:nvPr/>
        </p:nvSpPr>
        <p:spPr>
          <a:xfrm>
            <a:off x="6101675" y="858745"/>
            <a:ext cx="5231048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hr-HR" sz="2400"/>
              <a:t>Listen to the conversation and find out. </a:t>
            </a:r>
          </a:p>
          <a:p>
            <a:r>
              <a:rPr lang="hr-HR" sz="2400" i="1"/>
              <a:t>Slušaj razgovor i otkrij.</a:t>
            </a:r>
            <a:endParaRPr lang="hr-HR" sz="2400"/>
          </a:p>
        </p:txBody>
      </p:sp>
      <p:sp>
        <p:nvSpPr>
          <p:cNvPr id="8" name="TekstniOkvir 7">
            <a:extLst>
              <a:ext uri="{FF2B5EF4-FFF2-40B4-BE49-F238E27FC236}">
                <a16:creationId xmlns:a16="http://schemas.microsoft.com/office/drawing/2014/main" id="{55079274-D903-42FF-902C-A6C5D9F60E66}"/>
              </a:ext>
            </a:extLst>
          </p:cNvPr>
          <p:cNvSpPr txBox="1"/>
          <p:nvPr/>
        </p:nvSpPr>
        <p:spPr>
          <a:xfrm>
            <a:off x="8717199" y="1829995"/>
            <a:ext cx="3045567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hr-HR">
                <a:hlinkClick r:id="rId4"/>
              </a:rPr>
              <a:t>https://www.e-sfera.hr/dodatni-digitalni-sadrzaji/e4485cb5-8386-4cfa-8606-1f9ce0aaf803/assets/audio/57_pet_shop.mp3</a:t>
            </a:r>
            <a:r>
              <a:rPr lang="hr-HR"/>
              <a:t> </a:t>
            </a:r>
          </a:p>
        </p:txBody>
      </p:sp>
      <p:pic>
        <p:nvPicPr>
          <p:cNvPr id="9" name="57_pet_shop">
            <a:hlinkClick r:id="" action="ppaction://media"/>
            <a:extLst>
              <a:ext uri="{FF2B5EF4-FFF2-40B4-BE49-F238E27FC236}">
                <a16:creationId xmlns:a16="http://schemas.microsoft.com/office/drawing/2014/main" id="{C34D0779-E865-427D-A963-7C889E47148E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5267865" y="1030561"/>
            <a:ext cx="487363" cy="487363"/>
          </a:xfrm>
          <a:prstGeom prst="rect">
            <a:avLst/>
          </a:prstGeom>
        </p:spPr>
      </p:pic>
      <p:pic>
        <p:nvPicPr>
          <p:cNvPr id="11" name="Slika 10">
            <a:extLst>
              <a:ext uri="{FF2B5EF4-FFF2-40B4-BE49-F238E27FC236}">
                <a16:creationId xmlns:a16="http://schemas.microsoft.com/office/drawing/2014/main" id="{48E6FEB3-3F50-4157-8713-6EC212BE901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68853" y="3206523"/>
            <a:ext cx="5286375" cy="3057525"/>
          </a:xfrm>
          <a:prstGeom prst="rect">
            <a:avLst/>
          </a:prstGeom>
        </p:spPr>
      </p:pic>
      <p:sp>
        <p:nvSpPr>
          <p:cNvPr id="12" name="TekstniOkvir 11">
            <a:extLst>
              <a:ext uri="{FF2B5EF4-FFF2-40B4-BE49-F238E27FC236}">
                <a16:creationId xmlns:a16="http://schemas.microsoft.com/office/drawing/2014/main" id="{C5DFA8BB-DD75-462D-B6EC-4090ADA90472}"/>
              </a:ext>
            </a:extLst>
          </p:cNvPr>
          <p:cNvSpPr txBox="1"/>
          <p:nvPr/>
        </p:nvSpPr>
        <p:spPr>
          <a:xfrm>
            <a:off x="371789" y="2707158"/>
            <a:ext cx="606498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i="1"/>
              <a:t>Ponovno poslušaj razgovor i poredaj pitanja.</a:t>
            </a:r>
          </a:p>
        </p:txBody>
      </p:sp>
      <p:sp>
        <p:nvSpPr>
          <p:cNvPr id="13" name="TekstniOkvir 12">
            <a:extLst>
              <a:ext uri="{FF2B5EF4-FFF2-40B4-BE49-F238E27FC236}">
                <a16:creationId xmlns:a16="http://schemas.microsoft.com/office/drawing/2014/main" id="{33562B4F-62BF-402C-9393-85183F81891C}"/>
              </a:ext>
            </a:extLst>
          </p:cNvPr>
          <p:cNvSpPr txBox="1"/>
          <p:nvPr/>
        </p:nvSpPr>
        <p:spPr>
          <a:xfrm>
            <a:off x="974690" y="3762399"/>
            <a:ext cx="4019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b="1">
                <a:solidFill>
                  <a:srgbClr val="FF9900"/>
                </a:solidFill>
              </a:rPr>
              <a:t>2</a:t>
            </a:r>
          </a:p>
        </p:txBody>
      </p:sp>
      <p:sp>
        <p:nvSpPr>
          <p:cNvPr id="14" name="TekstniOkvir 13">
            <a:extLst>
              <a:ext uri="{FF2B5EF4-FFF2-40B4-BE49-F238E27FC236}">
                <a16:creationId xmlns:a16="http://schemas.microsoft.com/office/drawing/2014/main" id="{7CAD6F75-1CBA-4970-ACBE-E50306D5D1BA}"/>
              </a:ext>
            </a:extLst>
          </p:cNvPr>
          <p:cNvSpPr txBox="1"/>
          <p:nvPr/>
        </p:nvSpPr>
        <p:spPr>
          <a:xfrm>
            <a:off x="974690" y="4205267"/>
            <a:ext cx="4019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b="1">
                <a:solidFill>
                  <a:srgbClr val="FF9900"/>
                </a:solidFill>
              </a:rPr>
              <a:t>6</a:t>
            </a:r>
          </a:p>
        </p:txBody>
      </p:sp>
      <p:sp>
        <p:nvSpPr>
          <p:cNvPr id="15" name="TekstniOkvir 14">
            <a:extLst>
              <a:ext uri="{FF2B5EF4-FFF2-40B4-BE49-F238E27FC236}">
                <a16:creationId xmlns:a16="http://schemas.microsoft.com/office/drawing/2014/main" id="{FCDFE0DE-E6E2-497E-8386-2616B140D801}"/>
              </a:ext>
            </a:extLst>
          </p:cNvPr>
          <p:cNvSpPr txBox="1"/>
          <p:nvPr/>
        </p:nvSpPr>
        <p:spPr>
          <a:xfrm>
            <a:off x="974690" y="5015482"/>
            <a:ext cx="4019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b="1">
                <a:solidFill>
                  <a:srgbClr val="FF9900"/>
                </a:solidFill>
              </a:rPr>
              <a:t>5</a:t>
            </a:r>
          </a:p>
        </p:txBody>
      </p:sp>
      <p:sp>
        <p:nvSpPr>
          <p:cNvPr id="16" name="TekstniOkvir 15">
            <a:extLst>
              <a:ext uri="{FF2B5EF4-FFF2-40B4-BE49-F238E27FC236}">
                <a16:creationId xmlns:a16="http://schemas.microsoft.com/office/drawing/2014/main" id="{F2AE616D-8382-43B2-9B82-346E6278FAC0}"/>
              </a:ext>
            </a:extLst>
          </p:cNvPr>
          <p:cNvSpPr txBox="1"/>
          <p:nvPr/>
        </p:nvSpPr>
        <p:spPr>
          <a:xfrm>
            <a:off x="974690" y="5364032"/>
            <a:ext cx="4019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b="1">
                <a:solidFill>
                  <a:srgbClr val="FF9900"/>
                </a:solidFill>
              </a:rPr>
              <a:t>3</a:t>
            </a:r>
          </a:p>
        </p:txBody>
      </p:sp>
      <p:sp>
        <p:nvSpPr>
          <p:cNvPr id="17" name="TekstniOkvir 16">
            <a:extLst>
              <a:ext uri="{FF2B5EF4-FFF2-40B4-BE49-F238E27FC236}">
                <a16:creationId xmlns:a16="http://schemas.microsoft.com/office/drawing/2014/main" id="{BD025B5D-7952-45E4-BCD8-F781781631FE}"/>
              </a:ext>
            </a:extLst>
          </p:cNvPr>
          <p:cNvSpPr txBox="1"/>
          <p:nvPr/>
        </p:nvSpPr>
        <p:spPr>
          <a:xfrm>
            <a:off x="974690" y="5745826"/>
            <a:ext cx="4019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b="1">
                <a:solidFill>
                  <a:srgbClr val="FF9900"/>
                </a:solidFill>
              </a:rPr>
              <a:t>4</a:t>
            </a:r>
          </a:p>
        </p:txBody>
      </p:sp>
      <p:pic>
        <p:nvPicPr>
          <p:cNvPr id="18" name="57_pet_shop">
            <a:hlinkClick r:id="" action="ppaction://media"/>
            <a:extLst>
              <a:ext uri="{FF2B5EF4-FFF2-40B4-BE49-F238E27FC236}">
                <a16:creationId xmlns:a16="http://schemas.microsoft.com/office/drawing/2014/main" id="{EFD49E83-3A17-4ACF-9D11-4F7BAD72D80B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5852318" y="3919001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91708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4" dur="53035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4" dur="53035" fill="hold"/>
                                        <p:tgtEl>
                                          <p:spTgt spid="1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55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  <p:cond evt="onNext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audio>
              <p:cMediaNode vol="80000">
                <p:cTn id="56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  <p:cond evt="onNext" delay="0">
                      <p:tgtEl>
                        <p:sldTgt/>
                      </p:tgtEl>
                    </p:cond>
                  </p:endCondLst>
                </p:cTn>
                <p:tgtEl>
                  <p:spTgt spid="18"/>
                </p:tgtEl>
              </p:cMediaNode>
            </p:audio>
          </p:childTnLst>
        </p:cTn>
      </p:par>
    </p:tnLst>
    <p:bldLst>
      <p:bldP spid="6" grpId="0"/>
      <p:bldP spid="8" grpId="0"/>
      <p:bldP spid="12" grpId="0"/>
      <p:bldP spid="13" grpId="0"/>
      <p:bldP spid="14" grpId="0"/>
      <p:bldP spid="15" grpId="0"/>
      <p:bldP spid="16" grpId="0"/>
      <p:bldP spid="1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4">
            <a:extLst>
              <a:ext uri="{FF2B5EF4-FFF2-40B4-BE49-F238E27FC236}">
                <a16:creationId xmlns:a16="http://schemas.microsoft.com/office/drawing/2014/main" id="{24400192-E0F0-496A-96AC-F823F22ABB4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28577" y="2928865"/>
            <a:ext cx="8270570" cy="3677926"/>
          </a:xfrm>
          <a:prstGeom prst="rect">
            <a:avLst/>
          </a:prstGeom>
        </p:spPr>
      </p:pic>
      <p:sp>
        <p:nvSpPr>
          <p:cNvPr id="6" name="TekstniOkvir 5">
            <a:extLst>
              <a:ext uri="{FF2B5EF4-FFF2-40B4-BE49-F238E27FC236}">
                <a16:creationId xmlns:a16="http://schemas.microsoft.com/office/drawing/2014/main" id="{946E9365-A77A-4191-9FEB-8BFFA4790879}"/>
              </a:ext>
            </a:extLst>
          </p:cNvPr>
          <p:cNvSpPr txBox="1"/>
          <p:nvPr/>
        </p:nvSpPr>
        <p:spPr>
          <a:xfrm>
            <a:off x="592853" y="251209"/>
            <a:ext cx="10460334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i="1"/>
              <a:t>Prema uputama s kartica, u paru osmisli (zapiši i uvježbaj) igrokaz na temu „kupnja u trgovini za kućne ljubimce”.</a:t>
            </a:r>
          </a:p>
          <a:p>
            <a:endParaRPr lang="hr-HR" sz="2400" i="1"/>
          </a:p>
          <a:p>
            <a:r>
              <a:rPr lang="hr-HR" sz="2400" i="1"/>
              <a:t>Odglumi svoj igrokaz pred razredom. </a:t>
            </a:r>
          </a:p>
          <a:p>
            <a:endParaRPr lang="hr-HR" sz="2400" i="1"/>
          </a:p>
          <a:p>
            <a:r>
              <a:rPr lang="hr-HR" sz="2400" i="1"/>
              <a:t>Potom razgovaraj s učiteljem i ostalim učenicima što je bilo dobro, a što je moglo bolje.</a:t>
            </a:r>
          </a:p>
        </p:txBody>
      </p:sp>
    </p:spTree>
    <p:extLst>
      <p:ext uri="{BB962C8B-B14F-4D97-AF65-F5344CB8AC3E}">
        <p14:creationId xmlns:p14="http://schemas.microsoft.com/office/powerpoint/2010/main" val="33863003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4">
            <a:extLst>
              <a:ext uri="{FF2B5EF4-FFF2-40B4-BE49-F238E27FC236}">
                <a16:creationId xmlns:a16="http://schemas.microsoft.com/office/drawing/2014/main" id="{B746F4B4-82F3-423C-9A49-80050E245A3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5035089" cy="6858000"/>
          </a:xfrm>
          <a:prstGeom prst="rect">
            <a:avLst/>
          </a:prstGeom>
        </p:spPr>
      </p:pic>
      <p:sp>
        <p:nvSpPr>
          <p:cNvPr id="6" name="TekstniOkvir 5">
            <a:extLst>
              <a:ext uri="{FF2B5EF4-FFF2-40B4-BE49-F238E27FC236}">
                <a16:creationId xmlns:a16="http://schemas.microsoft.com/office/drawing/2014/main" id="{02248F79-8C7C-400F-96DC-A9CA17300CD5}"/>
              </a:ext>
            </a:extLst>
          </p:cNvPr>
          <p:cNvSpPr txBox="1"/>
          <p:nvPr/>
        </p:nvSpPr>
        <p:spPr>
          <a:xfrm>
            <a:off x="5436158" y="391886"/>
            <a:ext cx="604910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/>
              <a:t>Open your workbook at page 80.</a:t>
            </a:r>
          </a:p>
          <a:p>
            <a:endParaRPr lang="hr-HR" sz="2400"/>
          </a:p>
          <a:p>
            <a:endParaRPr lang="hr-HR" sz="2400"/>
          </a:p>
        </p:txBody>
      </p:sp>
      <p:pic>
        <p:nvPicPr>
          <p:cNvPr id="8" name="Slika 7">
            <a:extLst>
              <a:ext uri="{FF2B5EF4-FFF2-40B4-BE49-F238E27FC236}">
                <a16:creationId xmlns:a16="http://schemas.microsoft.com/office/drawing/2014/main" id="{CE681E96-46B5-45FD-A257-2EBDBB3A870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916958"/>
            <a:ext cx="8658958" cy="5755251"/>
          </a:xfrm>
          <a:prstGeom prst="rect">
            <a:avLst/>
          </a:prstGeom>
        </p:spPr>
      </p:pic>
      <p:sp>
        <p:nvSpPr>
          <p:cNvPr id="9" name="TekstniOkvir 8">
            <a:extLst>
              <a:ext uri="{FF2B5EF4-FFF2-40B4-BE49-F238E27FC236}">
                <a16:creationId xmlns:a16="http://schemas.microsoft.com/office/drawing/2014/main" id="{7B17DB18-40E1-4758-B11A-7C00DB032388}"/>
              </a:ext>
            </a:extLst>
          </p:cNvPr>
          <p:cNvSpPr txBox="1"/>
          <p:nvPr/>
        </p:nvSpPr>
        <p:spPr>
          <a:xfrm>
            <a:off x="8778045" y="1163093"/>
            <a:ext cx="3108290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i="1"/>
              <a:t>Zamisli da imaš kućnog ljubimca i da za njega trebaš kupiti neke stvari. Imaš 25 funti. Pogledaj slike i odredi koje su najvažnije stvari koje mu trebaju. Osmisli i u bilježnicu napiši dijalog s prodavačem u trgovini za kućne ljubimce. Kupi što je više moguće stvari (vodeći računa o budžetu).</a:t>
            </a:r>
          </a:p>
        </p:txBody>
      </p:sp>
    </p:spTree>
    <p:extLst>
      <p:ext uri="{BB962C8B-B14F-4D97-AF65-F5344CB8AC3E}">
        <p14:creationId xmlns:p14="http://schemas.microsoft.com/office/powerpoint/2010/main" val="5259070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6" grpId="1"/>
      <p:bldP spid="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4">
            <a:extLst>
              <a:ext uri="{FF2B5EF4-FFF2-40B4-BE49-F238E27FC236}">
                <a16:creationId xmlns:a16="http://schemas.microsoft.com/office/drawing/2014/main" id="{B10D3D1A-0DE0-49AF-A43E-17B45EB963F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72379" y="131792"/>
            <a:ext cx="8752113" cy="3453703"/>
          </a:xfrm>
          <a:prstGeom prst="rect">
            <a:avLst/>
          </a:prstGeom>
        </p:spPr>
      </p:pic>
      <p:sp>
        <p:nvSpPr>
          <p:cNvPr id="6" name="TekstniOkvir 5">
            <a:extLst>
              <a:ext uri="{FF2B5EF4-FFF2-40B4-BE49-F238E27FC236}">
                <a16:creationId xmlns:a16="http://schemas.microsoft.com/office/drawing/2014/main" id="{ADE9F8B9-CED0-4A82-8883-1961551F5C2B}"/>
              </a:ext>
            </a:extLst>
          </p:cNvPr>
          <p:cNvSpPr txBox="1"/>
          <p:nvPr/>
        </p:nvSpPr>
        <p:spPr>
          <a:xfrm>
            <a:off x="391886" y="131792"/>
            <a:ext cx="181875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/>
              <a:t>Nadopuni praznine ponuđenim riječima.</a:t>
            </a:r>
          </a:p>
        </p:txBody>
      </p:sp>
      <p:sp>
        <p:nvSpPr>
          <p:cNvPr id="7" name="TekstniOkvir 6">
            <a:extLst>
              <a:ext uri="{FF2B5EF4-FFF2-40B4-BE49-F238E27FC236}">
                <a16:creationId xmlns:a16="http://schemas.microsoft.com/office/drawing/2014/main" id="{99D4C5E6-0FC2-4F76-AED7-FACD03A73CB1}"/>
              </a:ext>
            </a:extLst>
          </p:cNvPr>
          <p:cNvSpPr txBox="1"/>
          <p:nvPr/>
        </p:nvSpPr>
        <p:spPr>
          <a:xfrm>
            <a:off x="5599443" y="2988964"/>
            <a:ext cx="15775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b="1">
                <a:solidFill>
                  <a:srgbClr val="FF9900"/>
                </a:solidFill>
              </a:rPr>
              <a:t>litter</a:t>
            </a:r>
          </a:p>
        </p:txBody>
      </p:sp>
      <p:sp>
        <p:nvSpPr>
          <p:cNvPr id="8" name="TekstniOkvir 7">
            <a:extLst>
              <a:ext uri="{FF2B5EF4-FFF2-40B4-BE49-F238E27FC236}">
                <a16:creationId xmlns:a16="http://schemas.microsoft.com/office/drawing/2014/main" id="{38DE15D4-4079-401F-A845-7EE9AC48422E}"/>
              </a:ext>
            </a:extLst>
          </p:cNvPr>
          <p:cNvSpPr txBox="1"/>
          <p:nvPr/>
        </p:nvSpPr>
        <p:spPr>
          <a:xfrm>
            <a:off x="7210530" y="1884365"/>
            <a:ext cx="15775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b="1">
                <a:solidFill>
                  <a:srgbClr val="FF9900"/>
                </a:solidFill>
              </a:rPr>
              <a:t>leash</a:t>
            </a:r>
          </a:p>
        </p:txBody>
      </p:sp>
      <p:sp>
        <p:nvSpPr>
          <p:cNvPr id="9" name="TekstniOkvir 8">
            <a:extLst>
              <a:ext uri="{FF2B5EF4-FFF2-40B4-BE49-F238E27FC236}">
                <a16:creationId xmlns:a16="http://schemas.microsoft.com/office/drawing/2014/main" id="{57C46376-820B-4D04-A6C7-DCA3C7DA82D0}"/>
              </a:ext>
            </a:extLst>
          </p:cNvPr>
          <p:cNvSpPr txBox="1"/>
          <p:nvPr/>
        </p:nvSpPr>
        <p:spPr>
          <a:xfrm>
            <a:off x="6421734" y="2266829"/>
            <a:ext cx="15775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b="1">
                <a:solidFill>
                  <a:srgbClr val="FF9900"/>
                </a:solidFill>
              </a:rPr>
              <a:t>bowl</a:t>
            </a:r>
          </a:p>
        </p:txBody>
      </p:sp>
      <p:sp>
        <p:nvSpPr>
          <p:cNvPr id="10" name="TekstniOkvir 9">
            <a:extLst>
              <a:ext uri="{FF2B5EF4-FFF2-40B4-BE49-F238E27FC236}">
                <a16:creationId xmlns:a16="http://schemas.microsoft.com/office/drawing/2014/main" id="{7630941E-9FB6-4B3D-BD58-50657331B799}"/>
              </a:ext>
            </a:extLst>
          </p:cNvPr>
          <p:cNvSpPr txBox="1"/>
          <p:nvPr/>
        </p:nvSpPr>
        <p:spPr>
          <a:xfrm>
            <a:off x="9352504" y="2615642"/>
            <a:ext cx="15775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b="1">
                <a:solidFill>
                  <a:srgbClr val="FF9900"/>
                </a:solidFill>
              </a:rPr>
              <a:t>carrier</a:t>
            </a:r>
          </a:p>
        </p:txBody>
      </p:sp>
      <p:sp>
        <p:nvSpPr>
          <p:cNvPr id="11" name="TekstniOkvir 10">
            <a:extLst>
              <a:ext uri="{FF2B5EF4-FFF2-40B4-BE49-F238E27FC236}">
                <a16:creationId xmlns:a16="http://schemas.microsoft.com/office/drawing/2014/main" id="{A86DBA07-61BF-48DD-B366-1723A9594464}"/>
              </a:ext>
            </a:extLst>
          </p:cNvPr>
          <p:cNvSpPr txBox="1"/>
          <p:nvPr/>
        </p:nvSpPr>
        <p:spPr>
          <a:xfrm>
            <a:off x="5449556" y="1470619"/>
            <a:ext cx="15775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b="1">
                <a:solidFill>
                  <a:srgbClr val="FF9900"/>
                </a:solidFill>
              </a:rPr>
              <a:t>collar</a:t>
            </a:r>
          </a:p>
        </p:txBody>
      </p:sp>
      <p:pic>
        <p:nvPicPr>
          <p:cNvPr id="13" name="Slika 12">
            <a:extLst>
              <a:ext uri="{FF2B5EF4-FFF2-40B4-BE49-F238E27FC236}">
                <a16:creationId xmlns:a16="http://schemas.microsoft.com/office/drawing/2014/main" id="{597F52C1-43F7-4B49-ACF4-F130B98271A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86024" y="4067321"/>
            <a:ext cx="9582020" cy="2465549"/>
          </a:xfrm>
          <a:prstGeom prst="rect">
            <a:avLst/>
          </a:prstGeom>
        </p:spPr>
      </p:pic>
      <p:sp>
        <p:nvSpPr>
          <p:cNvPr id="14" name="TekstniOkvir 13">
            <a:extLst>
              <a:ext uri="{FF2B5EF4-FFF2-40B4-BE49-F238E27FC236}">
                <a16:creationId xmlns:a16="http://schemas.microsoft.com/office/drawing/2014/main" id="{1A8EFF3B-B5AB-42F1-B280-A6CE46C9B401}"/>
              </a:ext>
            </a:extLst>
          </p:cNvPr>
          <p:cNvSpPr txBox="1"/>
          <p:nvPr/>
        </p:nvSpPr>
        <p:spPr>
          <a:xfrm>
            <a:off x="391885" y="4243242"/>
            <a:ext cx="181875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/>
              <a:t>Poveži pitanja i odgovore.</a:t>
            </a:r>
          </a:p>
        </p:txBody>
      </p:sp>
      <p:sp>
        <p:nvSpPr>
          <p:cNvPr id="15" name="TekstniOkvir 14">
            <a:extLst>
              <a:ext uri="{FF2B5EF4-FFF2-40B4-BE49-F238E27FC236}">
                <a16:creationId xmlns:a16="http://schemas.microsoft.com/office/drawing/2014/main" id="{2CE93F5E-81F7-461A-8C77-4E6BEDDC1B5B}"/>
              </a:ext>
            </a:extLst>
          </p:cNvPr>
          <p:cNvSpPr txBox="1"/>
          <p:nvPr/>
        </p:nvSpPr>
        <p:spPr>
          <a:xfrm>
            <a:off x="7999325" y="4561952"/>
            <a:ext cx="46138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b="1">
                <a:solidFill>
                  <a:srgbClr val="FF9900"/>
                </a:solidFill>
              </a:rPr>
              <a:t>2</a:t>
            </a:r>
          </a:p>
        </p:txBody>
      </p:sp>
      <p:sp>
        <p:nvSpPr>
          <p:cNvPr id="17" name="TekstniOkvir 16">
            <a:extLst>
              <a:ext uri="{FF2B5EF4-FFF2-40B4-BE49-F238E27FC236}">
                <a16:creationId xmlns:a16="http://schemas.microsoft.com/office/drawing/2014/main" id="{BE2B3D93-7C94-4B63-BE76-971FFB6E576E}"/>
              </a:ext>
            </a:extLst>
          </p:cNvPr>
          <p:cNvSpPr txBox="1"/>
          <p:nvPr/>
        </p:nvSpPr>
        <p:spPr>
          <a:xfrm>
            <a:off x="7999325" y="4981906"/>
            <a:ext cx="46138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b="1">
                <a:solidFill>
                  <a:srgbClr val="FF9900"/>
                </a:solidFill>
              </a:rPr>
              <a:t>3</a:t>
            </a:r>
          </a:p>
        </p:txBody>
      </p:sp>
      <p:sp>
        <p:nvSpPr>
          <p:cNvPr id="18" name="TekstniOkvir 17">
            <a:extLst>
              <a:ext uri="{FF2B5EF4-FFF2-40B4-BE49-F238E27FC236}">
                <a16:creationId xmlns:a16="http://schemas.microsoft.com/office/drawing/2014/main" id="{BB990767-6545-421A-90A8-6728C0C444B1}"/>
              </a:ext>
            </a:extLst>
          </p:cNvPr>
          <p:cNvSpPr txBox="1"/>
          <p:nvPr/>
        </p:nvSpPr>
        <p:spPr>
          <a:xfrm>
            <a:off x="7999325" y="5694564"/>
            <a:ext cx="46138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b="1">
                <a:solidFill>
                  <a:srgbClr val="FF9900"/>
                </a:solidFill>
              </a:rPr>
              <a:t>5</a:t>
            </a:r>
          </a:p>
        </p:txBody>
      </p:sp>
      <p:sp>
        <p:nvSpPr>
          <p:cNvPr id="19" name="TekstniOkvir 18">
            <a:extLst>
              <a:ext uri="{FF2B5EF4-FFF2-40B4-BE49-F238E27FC236}">
                <a16:creationId xmlns:a16="http://schemas.microsoft.com/office/drawing/2014/main" id="{EA1B3278-BD55-437C-B905-39E58441942A}"/>
              </a:ext>
            </a:extLst>
          </p:cNvPr>
          <p:cNvSpPr txBox="1"/>
          <p:nvPr/>
        </p:nvSpPr>
        <p:spPr>
          <a:xfrm>
            <a:off x="7999325" y="6028693"/>
            <a:ext cx="46138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b="1">
                <a:solidFill>
                  <a:srgbClr val="FF9900"/>
                </a:solidFill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39026184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  <p:bldP spid="11" grpId="0"/>
      <p:bldP spid="14" grpId="0"/>
      <p:bldP spid="15" grpId="0"/>
      <p:bldP spid="17" grpId="0"/>
      <p:bldP spid="18" grpId="0"/>
      <p:bldP spid="1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kstniOkvir 4">
            <a:extLst>
              <a:ext uri="{FF2B5EF4-FFF2-40B4-BE49-F238E27FC236}">
                <a16:creationId xmlns:a16="http://schemas.microsoft.com/office/drawing/2014/main" id="{B9B0D469-D741-4182-B5ED-9E27107ACF2E}"/>
              </a:ext>
            </a:extLst>
          </p:cNvPr>
          <p:cNvSpPr txBox="1"/>
          <p:nvPr/>
        </p:nvSpPr>
        <p:spPr>
          <a:xfrm>
            <a:off x="2906486" y="1871111"/>
            <a:ext cx="664949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hr-HR" sz="2400">
                <a:hlinkClick r:id="rId2"/>
              </a:rPr>
              <a:t>https://wordwall.net/resource/261677/pet-shop</a:t>
            </a:r>
            <a:r>
              <a:rPr lang="hr-HR" sz="2400"/>
              <a:t> </a:t>
            </a:r>
          </a:p>
        </p:txBody>
      </p:sp>
      <p:sp>
        <p:nvSpPr>
          <p:cNvPr id="6" name="TekstniOkvir 5">
            <a:extLst>
              <a:ext uri="{FF2B5EF4-FFF2-40B4-BE49-F238E27FC236}">
                <a16:creationId xmlns:a16="http://schemas.microsoft.com/office/drawing/2014/main" id="{5144CBAC-F207-4A6B-AC94-3D55E6848652}"/>
              </a:ext>
            </a:extLst>
          </p:cNvPr>
          <p:cNvSpPr txBox="1"/>
          <p:nvPr/>
        </p:nvSpPr>
        <p:spPr>
          <a:xfrm>
            <a:off x="582804" y="301451"/>
            <a:ext cx="1092255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b="1"/>
              <a:t>LET’S REVISE!</a:t>
            </a:r>
          </a:p>
          <a:p>
            <a:endParaRPr lang="hr-HR" sz="2400"/>
          </a:p>
          <a:p>
            <a:pPr algn="ctr"/>
            <a:r>
              <a:rPr lang="hr-HR" sz="2400"/>
              <a:t>Click on the following link and complete the task.</a:t>
            </a:r>
          </a:p>
          <a:p>
            <a:pPr algn="ctr"/>
            <a:r>
              <a:rPr lang="hr-HR" sz="2400" i="1"/>
              <a:t>Otvori sljedeću poveznicu i riješi zadatak.</a:t>
            </a:r>
          </a:p>
        </p:txBody>
      </p:sp>
      <p:pic>
        <p:nvPicPr>
          <p:cNvPr id="7" name="Picture 2" descr="Vidi izvornu sliku">
            <a:hlinkClick r:id="rId3"/>
            <a:extLst>
              <a:ext uri="{FF2B5EF4-FFF2-40B4-BE49-F238E27FC236}">
                <a16:creationId xmlns:a16="http://schemas.microsoft.com/office/drawing/2014/main" id="{2F4C9B71-1398-44AA-9018-5D1E9EA7807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94827" y="2641034"/>
            <a:ext cx="2090954" cy="10454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5">
            <a:extLst>
              <a:ext uri="{FF2B5EF4-FFF2-40B4-BE49-F238E27FC236}">
                <a16:creationId xmlns:a16="http://schemas.microsoft.com/office/drawing/2014/main" id="{38DCFB33-97DC-4909-9E4D-379B1A0303C3}"/>
              </a:ext>
            </a:extLst>
          </p:cNvPr>
          <p:cNvSpPr txBox="1"/>
          <p:nvPr/>
        </p:nvSpPr>
        <p:spPr>
          <a:xfrm>
            <a:off x="1065849" y="3694227"/>
            <a:ext cx="9748911" cy="2862322"/>
          </a:xfrm>
          <a:prstGeom prst="rect">
            <a:avLst/>
          </a:prstGeom>
          <a:noFill/>
          <a:ln w="3810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hr-HR" sz="2400" dirty="0"/>
              <a:t>Klikni na sljedeću poveznicu i odaberi LEARN MORE.</a:t>
            </a:r>
          </a:p>
          <a:p>
            <a:pPr algn="ctr"/>
            <a:endParaRPr lang="hr-HR" sz="2400" dirty="0"/>
          </a:p>
          <a:p>
            <a:pPr algn="ctr"/>
            <a:r>
              <a:rPr lang="hr-HR" sz="2400" b="1">
                <a:hlinkClick r:id="rId5"/>
              </a:rPr>
              <a:t>https://www.e-sfera.hr/dodatni-digitalni-sadrzaji/e4485cb5-8386-4cfa-8606-1f9ce0aaf803/</a:t>
            </a:r>
            <a:r>
              <a:rPr lang="hr-HR" sz="2400" b="1"/>
              <a:t> </a:t>
            </a:r>
          </a:p>
          <a:p>
            <a:pPr algn="ctr"/>
            <a:endParaRPr lang="hr-HR" b="1" dirty="0"/>
          </a:p>
          <a:p>
            <a:pPr algn="ctr"/>
            <a:r>
              <a:rPr lang="hr-HR" sz="2400" b="1"/>
              <a:t>Animals with jobs</a:t>
            </a:r>
            <a:endParaRPr lang="hr-HR" sz="2400" b="1" dirty="0"/>
          </a:p>
          <a:p>
            <a:pPr algn="ctr"/>
            <a:br>
              <a:rPr lang="hr-HR" b="1"/>
            </a:br>
            <a:r>
              <a:rPr lang="hr-HR" sz="2400" i="1"/>
              <a:t>Pročitaj tekst i riješi pripadajuće zadatke.</a:t>
            </a:r>
            <a:endParaRPr lang="hr-HR" sz="2400" b="1" dirty="0"/>
          </a:p>
        </p:txBody>
      </p:sp>
    </p:spTree>
    <p:extLst>
      <p:ext uri="{BB962C8B-B14F-4D97-AF65-F5344CB8AC3E}">
        <p14:creationId xmlns:p14="http://schemas.microsoft.com/office/powerpoint/2010/main" val="30141591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8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5670</TotalTime>
  <Words>370</Words>
  <Application>Microsoft Office PowerPoint</Application>
  <PresentationFormat>Široki zaslon</PresentationFormat>
  <Paragraphs>66</Paragraphs>
  <Slides>8</Slides>
  <Notes>0</Notes>
  <HiddenSlides>0</HiddenSlides>
  <MMClips>2</MMClips>
  <ScaleCrop>false</ScaleCrop>
  <HeadingPairs>
    <vt:vector size="6" baseType="variant">
      <vt:variant>
        <vt:lpstr>Korišteni fontovi</vt:lpstr>
      </vt:variant>
      <vt:variant>
        <vt:i4>3</vt:i4>
      </vt:variant>
      <vt:variant>
        <vt:lpstr>Tema</vt:lpstr>
      </vt:variant>
      <vt:variant>
        <vt:i4>1</vt:i4>
      </vt:variant>
      <vt:variant>
        <vt:lpstr>Naslovi slajdova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Office Theme</vt:lpstr>
      <vt:lpstr>UNIT 7:  On top of the world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UNIT 1: Who am I?</dc:title>
  <dc:creator>Marina Komadina</dc:creator>
  <cp:lastModifiedBy>Marina Komadina</cp:lastModifiedBy>
  <cp:revision>305</cp:revision>
  <dcterms:created xsi:type="dcterms:W3CDTF">2020-09-19T11:02:00Z</dcterms:created>
  <dcterms:modified xsi:type="dcterms:W3CDTF">2021-05-09T09:50:00Z</dcterms:modified>
</cp:coreProperties>
</file>